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85696" autoAdjust="0"/>
  </p:normalViewPr>
  <p:slideViewPr>
    <p:cSldViewPr snapToGrid="0">
      <p:cViewPr varScale="1">
        <p:scale>
          <a:sx n="87" d="100"/>
          <a:sy n="87" d="100"/>
        </p:scale>
        <p:origin x="2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C9F1B-FD8A-4934-AFDB-92F180DED8E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BF3255-C769-4E51-B69A-7F5D6E91A1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Algorithm:Deep Q-Network (DQN): Combines Q-learning with deep neural networks.</a:t>
          </a:r>
        </a:p>
      </dgm:t>
    </dgm:pt>
    <dgm:pt modelId="{77E4528B-450D-42F3-A9D3-3C9F1906C680}" type="parTrans" cxnId="{E3703EBA-CE1F-4ED3-9EF2-8E566A23FF24}">
      <dgm:prSet/>
      <dgm:spPr/>
      <dgm:t>
        <a:bodyPr/>
        <a:lstStyle/>
        <a:p>
          <a:endParaRPr lang="en-US"/>
        </a:p>
      </dgm:t>
    </dgm:pt>
    <dgm:pt modelId="{1DDBEAC2-056E-4905-9A27-A9A52B712CB5}" type="sibTrans" cxnId="{E3703EBA-CE1F-4ED3-9EF2-8E566A23FF24}">
      <dgm:prSet/>
      <dgm:spPr/>
      <dgm:t>
        <a:bodyPr/>
        <a:lstStyle/>
        <a:p>
          <a:endParaRPr lang="en-US"/>
        </a:p>
      </dgm:t>
    </dgm:pt>
    <dgm:pt modelId="{B5A1BC76-1C4F-4387-A70A-0AAE83DE3C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 Architecture:</a:t>
          </a:r>
        </a:p>
      </dgm:t>
    </dgm:pt>
    <dgm:pt modelId="{F99A9E86-D128-4A2B-B68A-249D2794D49D}" type="parTrans" cxnId="{25F34935-56FE-4CC5-AC82-C459629B302C}">
      <dgm:prSet/>
      <dgm:spPr/>
      <dgm:t>
        <a:bodyPr/>
        <a:lstStyle/>
        <a:p>
          <a:endParaRPr lang="en-US"/>
        </a:p>
      </dgm:t>
    </dgm:pt>
    <dgm:pt modelId="{7A0EC279-C1C6-4FD7-806B-DFA8C0FF35A1}" type="sibTrans" cxnId="{25F34935-56FE-4CC5-AC82-C459629B302C}">
      <dgm:prSet/>
      <dgm:spPr/>
      <dgm:t>
        <a:bodyPr/>
        <a:lstStyle/>
        <a:p>
          <a:endParaRPr lang="en-US"/>
        </a:p>
      </dgm:t>
    </dgm:pt>
    <dgm:pt modelId="{13C6B6A4-2902-460D-8ACF-D42102AAE4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Q-network: Estimates the action-value function.</a:t>
          </a:r>
        </a:p>
      </dgm:t>
    </dgm:pt>
    <dgm:pt modelId="{E2C5377D-C81E-43F7-A7DF-5CFF850D6F40}" type="parTrans" cxnId="{33A4AA5D-F098-41D7-B202-36C064D34828}">
      <dgm:prSet/>
      <dgm:spPr/>
      <dgm:t>
        <a:bodyPr/>
        <a:lstStyle/>
        <a:p>
          <a:endParaRPr lang="en-US"/>
        </a:p>
      </dgm:t>
    </dgm:pt>
    <dgm:pt modelId="{0DC5A943-1EEF-4CF8-B68B-0A2CF2354530}" type="sibTrans" cxnId="{33A4AA5D-F098-41D7-B202-36C064D34828}">
      <dgm:prSet/>
      <dgm:spPr/>
      <dgm:t>
        <a:bodyPr/>
        <a:lstStyle/>
        <a:p>
          <a:endParaRPr lang="en-US"/>
        </a:p>
      </dgm:t>
    </dgm:pt>
    <dgm:pt modelId="{E46FF6A2-4A8F-46CA-B759-CED564785B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Target Network: Helps stabilize training.</a:t>
          </a:r>
        </a:p>
      </dgm:t>
    </dgm:pt>
    <dgm:pt modelId="{FEBF891F-7483-4A25-A204-A280F36C68C1}" type="parTrans" cxnId="{D4E89F2A-8B6F-404D-A93E-721CE5DE46FA}">
      <dgm:prSet/>
      <dgm:spPr/>
      <dgm:t>
        <a:bodyPr/>
        <a:lstStyle/>
        <a:p>
          <a:endParaRPr lang="en-US"/>
        </a:p>
      </dgm:t>
    </dgm:pt>
    <dgm:pt modelId="{AA2A8393-288D-47FA-9898-C391205D4B82}" type="sibTrans" cxnId="{D4E89F2A-8B6F-404D-A93E-721CE5DE46FA}">
      <dgm:prSet/>
      <dgm:spPr/>
      <dgm:t>
        <a:bodyPr/>
        <a:lstStyle/>
        <a:p>
          <a:endParaRPr lang="en-US"/>
        </a:p>
      </dgm:t>
    </dgm:pt>
    <dgm:pt modelId="{FE21D025-B6AA-4575-8607-A475C39CF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Policy:Epsilon-Greedy: Balances exploration and exploitation.</a:t>
          </a:r>
        </a:p>
      </dgm:t>
    </dgm:pt>
    <dgm:pt modelId="{FE3C262E-A176-4B30-97BC-0C43A6BB63E8}" type="parTrans" cxnId="{4D87886E-4BA2-4BA5-AA88-1DF23CDE16DF}">
      <dgm:prSet/>
      <dgm:spPr/>
      <dgm:t>
        <a:bodyPr/>
        <a:lstStyle/>
        <a:p>
          <a:endParaRPr lang="en-US"/>
        </a:p>
      </dgm:t>
    </dgm:pt>
    <dgm:pt modelId="{24A3682B-3746-45F8-9EF1-00873E8C7F5E}" type="sibTrans" cxnId="{4D87886E-4BA2-4BA5-AA88-1DF23CDE16DF}">
      <dgm:prSet/>
      <dgm:spPr/>
      <dgm:t>
        <a:bodyPr/>
        <a:lstStyle/>
        <a:p>
          <a:endParaRPr lang="en-US"/>
        </a:p>
      </dgm:t>
    </dgm:pt>
    <dgm:pt modelId="{3EDA85FA-F853-45FA-88FD-BEF382EDE4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Experience Replay: Stores past experiences to break correlation and improve learning efficiency.</a:t>
          </a:r>
        </a:p>
      </dgm:t>
    </dgm:pt>
    <dgm:pt modelId="{5FE366E4-0F3E-4758-9DF2-95DD89BEC9DD}" type="parTrans" cxnId="{68C86C70-2994-4F09-80CA-F356268DDE41}">
      <dgm:prSet/>
      <dgm:spPr/>
      <dgm:t>
        <a:bodyPr/>
        <a:lstStyle/>
        <a:p>
          <a:endParaRPr lang="en-US"/>
        </a:p>
      </dgm:t>
    </dgm:pt>
    <dgm:pt modelId="{90CD82FB-CCCE-43CA-B459-49960221AA0B}" type="sibTrans" cxnId="{68C86C70-2994-4F09-80CA-F356268DDE41}">
      <dgm:prSet/>
      <dgm:spPr/>
      <dgm:t>
        <a:bodyPr/>
        <a:lstStyle/>
        <a:p>
          <a:endParaRPr lang="en-US"/>
        </a:p>
      </dgm:t>
    </dgm:pt>
    <dgm:pt modelId="{DED7D1D5-399E-44DA-AABC-494842FD49D3}" type="pres">
      <dgm:prSet presAssocID="{A74C9F1B-FD8A-4934-AFDB-92F180DED8E8}" presName="root" presStyleCnt="0">
        <dgm:presLayoutVars>
          <dgm:dir/>
          <dgm:resizeHandles val="exact"/>
        </dgm:presLayoutVars>
      </dgm:prSet>
      <dgm:spPr/>
    </dgm:pt>
    <dgm:pt modelId="{E9AD63A6-8D27-4ECA-BFD2-05F1E7A12011}" type="pres">
      <dgm:prSet presAssocID="{D5BF3255-C769-4E51-B69A-7F5D6E91A18F}" presName="compNode" presStyleCnt="0"/>
      <dgm:spPr/>
    </dgm:pt>
    <dgm:pt modelId="{AA2F16B8-D95F-49A9-AD8D-227E4E81B09A}" type="pres">
      <dgm:prSet presAssocID="{D5BF3255-C769-4E51-B69A-7F5D6E91A18F}" presName="bgRect" presStyleLbl="bgShp" presStyleIdx="0" presStyleCnt="5"/>
      <dgm:spPr/>
    </dgm:pt>
    <dgm:pt modelId="{705DE194-181B-40F5-8202-F0972DC2AA4A}" type="pres">
      <dgm:prSet presAssocID="{D5BF3255-C769-4E51-B69A-7F5D6E91A18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53D061C9-E650-455B-82E9-54DDBDD040C0}" type="pres">
      <dgm:prSet presAssocID="{D5BF3255-C769-4E51-B69A-7F5D6E91A18F}" presName="spaceRect" presStyleCnt="0"/>
      <dgm:spPr/>
    </dgm:pt>
    <dgm:pt modelId="{23F81114-BF34-47A2-9E84-E7D0F78B9A9E}" type="pres">
      <dgm:prSet presAssocID="{D5BF3255-C769-4E51-B69A-7F5D6E91A18F}" presName="parTx" presStyleLbl="revTx" presStyleIdx="0" presStyleCnt="6">
        <dgm:presLayoutVars>
          <dgm:chMax val="0"/>
          <dgm:chPref val="0"/>
        </dgm:presLayoutVars>
      </dgm:prSet>
      <dgm:spPr/>
    </dgm:pt>
    <dgm:pt modelId="{72879B15-6E69-46D4-B780-863717E54FEA}" type="pres">
      <dgm:prSet presAssocID="{1DDBEAC2-056E-4905-9A27-A9A52B712CB5}" presName="sibTrans" presStyleCnt="0"/>
      <dgm:spPr/>
    </dgm:pt>
    <dgm:pt modelId="{8217BC2F-A600-4016-B847-EC3418BE3F94}" type="pres">
      <dgm:prSet presAssocID="{B5A1BC76-1C4F-4387-A70A-0AAE83DE3CE2}" presName="compNode" presStyleCnt="0"/>
      <dgm:spPr/>
    </dgm:pt>
    <dgm:pt modelId="{C4B49BE2-C4E4-4B45-BB56-D176FFAEA128}" type="pres">
      <dgm:prSet presAssocID="{B5A1BC76-1C4F-4387-A70A-0AAE83DE3CE2}" presName="bgRect" presStyleLbl="bgShp" presStyleIdx="1" presStyleCnt="5"/>
      <dgm:spPr/>
    </dgm:pt>
    <dgm:pt modelId="{7C4FBE3B-8071-4E66-A162-5D075CF12726}" type="pres">
      <dgm:prSet presAssocID="{B5A1BC76-1C4F-4387-A70A-0AAE83DE3CE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08BD699B-3657-4101-970C-CC702976A1B2}" type="pres">
      <dgm:prSet presAssocID="{B5A1BC76-1C4F-4387-A70A-0AAE83DE3CE2}" presName="spaceRect" presStyleCnt="0"/>
      <dgm:spPr/>
    </dgm:pt>
    <dgm:pt modelId="{B54C5793-0E8F-4552-B074-39CB92CD8E19}" type="pres">
      <dgm:prSet presAssocID="{B5A1BC76-1C4F-4387-A70A-0AAE83DE3CE2}" presName="parTx" presStyleLbl="revTx" presStyleIdx="1" presStyleCnt="6">
        <dgm:presLayoutVars>
          <dgm:chMax val="0"/>
          <dgm:chPref val="0"/>
        </dgm:presLayoutVars>
      </dgm:prSet>
      <dgm:spPr/>
    </dgm:pt>
    <dgm:pt modelId="{AE0636A9-20CE-4EA9-8EEB-D2CCB0C0446F}" type="pres">
      <dgm:prSet presAssocID="{B5A1BC76-1C4F-4387-A70A-0AAE83DE3CE2}" presName="desTx" presStyleLbl="revTx" presStyleIdx="2" presStyleCnt="6">
        <dgm:presLayoutVars/>
      </dgm:prSet>
      <dgm:spPr/>
    </dgm:pt>
    <dgm:pt modelId="{319D996B-86CF-4BA6-B00E-93D59E94B7BD}" type="pres">
      <dgm:prSet presAssocID="{7A0EC279-C1C6-4FD7-806B-DFA8C0FF35A1}" presName="sibTrans" presStyleCnt="0"/>
      <dgm:spPr/>
    </dgm:pt>
    <dgm:pt modelId="{49D83754-96BD-4E50-AE61-2D5190FF2F3A}" type="pres">
      <dgm:prSet presAssocID="{E46FF6A2-4A8F-46CA-B759-CED564785BF1}" presName="compNode" presStyleCnt="0"/>
      <dgm:spPr/>
    </dgm:pt>
    <dgm:pt modelId="{0D78C13D-6CB0-4D87-AB74-694E15890CE4}" type="pres">
      <dgm:prSet presAssocID="{E46FF6A2-4A8F-46CA-B759-CED564785BF1}" presName="bgRect" presStyleLbl="bgShp" presStyleIdx="2" presStyleCnt="5"/>
      <dgm:spPr/>
    </dgm:pt>
    <dgm:pt modelId="{29118A31-9575-4E93-AB1C-BB55C27F0DB5}" type="pres">
      <dgm:prSet presAssocID="{E46FF6A2-4A8F-46CA-B759-CED564785B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DF1934F-3532-4AD6-96AC-9E390D07CBDC}" type="pres">
      <dgm:prSet presAssocID="{E46FF6A2-4A8F-46CA-B759-CED564785BF1}" presName="spaceRect" presStyleCnt="0"/>
      <dgm:spPr/>
    </dgm:pt>
    <dgm:pt modelId="{D88599D1-7AB3-4658-9FAA-C5BD1B65896A}" type="pres">
      <dgm:prSet presAssocID="{E46FF6A2-4A8F-46CA-B759-CED564785BF1}" presName="parTx" presStyleLbl="revTx" presStyleIdx="3" presStyleCnt="6">
        <dgm:presLayoutVars>
          <dgm:chMax val="0"/>
          <dgm:chPref val="0"/>
        </dgm:presLayoutVars>
      </dgm:prSet>
      <dgm:spPr/>
    </dgm:pt>
    <dgm:pt modelId="{FBE09829-2156-4E8B-9E16-28BB90E9018F}" type="pres">
      <dgm:prSet presAssocID="{AA2A8393-288D-47FA-9898-C391205D4B82}" presName="sibTrans" presStyleCnt="0"/>
      <dgm:spPr/>
    </dgm:pt>
    <dgm:pt modelId="{8CF0103F-A13D-45B7-A4C3-80A0D4D9F7D1}" type="pres">
      <dgm:prSet presAssocID="{FE21D025-B6AA-4575-8607-A475C39CF24F}" presName="compNode" presStyleCnt="0"/>
      <dgm:spPr/>
    </dgm:pt>
    <dgm:pt modelId="{2A61000F-494D-4B89-9A4A-A87BDAF18CB3}" type="pres">
      <dgm:prSet presAssocID="{FE21D025-B6AA-4575-8607-A475C39CF24F}" presName="bgRect" presStyleLbl="bgShp" presStyleIdx="3" presStyleCnt="5"/>
      <dgm:spPr/>
    </dgm:pt>
    <dgm:pt modelId="{8CE09371-C6A2-4410-917F-FC735BF29DC7}" type="pres">
      <dgm:prSet presAssocID="{FE21D025-B6AA-4575-8607-A475C39CF24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icorn"/>
        </a:ext>
      </dgm:extLst>
    </dgm:pt>
    <dgm:pt modelId="{26D26211-8CA9-4593-831F-11BFA5692417}" type="pres">
      <dgm:prSet presAssocID="{FE21D025-B6AA-4575-8607-A475C39CF24F}" presName="spaceRect" presStyleCnt="0"/>
      <dgm:spPr/>
    </dgm:pt>
    <dgm:pt modelId="{E1D67254-EAC9-4E09-B84C-3157AEE052B8}" type="pres">
      <dgm:prSet presAssocID="{FE21D025-B6AA-4575-8607-A475C39CF24F}" presName="parTx" presStyleLbl="revTx" presStyleIdx="4" presStyleCnt="6">
        <dgm:presLayoutVars>
          <dgm:chMax val="0"/>
          <dgm:chPref val="0"/>
        </dgm:presLayoutVars>
      </dgm:prSet>
      <dgm:spPr/>
    </dgm:pt>
    <dgm:pt modelId="{FEA798B9-22CB-474A-B296-66BF8C675A10}" type="pres">
      <dgm:prSet presAssocID="{24A3682B-3746-45F8-9EF1-00873E8C7F5E}" presName="sibTrans" presStyleCnt="0"/>
      <dgm:spPr/>
    </dgm:pt>
    <dgm:pt modelId="{594568CA-6412-4D54-9CAD-0D05CE626CEC}" type="pres">
      <dgm:prSet presAssocID="{3EDA85FA-F853-45FA-88FD-BEF382EDE4EC}" presName="compNode" presStyleCnt="0"/>
      <dgm:spPr/>
    </dgm:pt>
    <dgm:pt modelId="{06EF639F-2C05-4958-BBF0-AF7ADEF54009}" type="pres">
      <dgm:prSet presAssocID="{3EDA85FA-F853-45FA-88FD-BEF382EDE4EC}" presName="bgRect" presStyleLbl="bgShp" presStyleIdx="4" presStyleCnt="5"/>
      <dgm:spPr/>
    </dgm:pt>
    <dgm:pt modelId="{EC4D1684-DCF5-4AFE-BB8D-94F7C8CD5A55}" type="pres">
      <dgm:prSet presAssocID="{3EDA85FA-F853-45FA-88FD-BEF382EDE4E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C4B2AA70-8F96-4BA7-983D-ACC57AE3C921}" type="pres">
      <dgm:prSet presAssocID="{3EDA85FA-F853-45FA-88FD-BEF382EDE4EC}" presName="spaceRect" presStyleCnt="0"/>
      <dgm:spPr/>
    </dgm:pt>
    <dgm:pt modelId="{4A0F746D-FBC4-4FC4-8A04-79BEED8EF4F8}" type="pres">
      <dgm:prSet presAssocID="{3EDA85FA-F853-45FA-88FD-BEF382EDE4E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B2A1313-DD5A-4F10-BD68-0F82BBC2F56E}" type="presOf" srcId="{A74C9F1B-FD8A-4934-AFDB-92F180DED8E8}" destId="{DED7D1D5-399E-44DA-AABC-494842FD49D3}" srcOrd="0" destOrd="0" presId="urn:microsoft.com/office/officeart/2018/2/layout/IconVerticalSolidList"/>
    <dgm:cxn modelId="{D4E89F2A-8B6F-404D-A93E-721CE5DE46FA}" srcId="{A74C9F1B-FD8A-4934-AFDB-92F180DED8E8}" destId="{E46FF6A2-4A8F-46CA-B759-CED564785BF1}" srcOrd="2" destOrd="0" parTransId="{FEBF891F-7483-4A25-A204-A280F36C68C1}" sibTransId="{AA2A8393-288D-47FA-9898-C391205D4B82}"/>
    <dgm:cxn modelId="{25F34935-56FE-4CC5-AC82-C459629B302C}" srcId="{A74C9F1B-FD8A-4934-AFDB-92F180DED8E8}" destId="{B5A1BC76-1C4F-4387-A70A-0AAE83DE3CE2}" srcOrd="1" destOrd="0" parTransId="{F99A9E86-D128-4A2B-B68A-249D2794D49D}" sibTransId="{7A0EC279-C1C6-4FD7-806B-DFA8C0FF35A1}"/>
    <dgm:cxn modelId="{33A4AA5D-F098-41D7-B202-36C064D34828}" srcId="{B5A1BC76-1C4F-4387-A70A-0AAE83DE3CE2}" destId="{13C6B6A4-2902-460D-8ACF-D42102AAE463}" srcOrd="0" destOrd="0" parTransId="{E2C5377D-C81E-43F7-A7DF-5CFF850D6F40}" sibTransId="{0DC5A943-1EEF-4CF8-B68B-0A2CF2354530}"/>
    <dgm:cxn modelId="{4D87886E-4BA2-4BA5-AA88-1DF23CDE16DF}" srcId="{A74C9F1B-FD8A-4934-AFDB-92F180DED8E8}" destId="{FE21D025-B6AA-4575-8607-A475C39CF24F}" srcOrd="3" destOrd="0" parTransId="{FE3C262E-A176-4B30-97BC-0C43A6BB63E8}" sibTransId="{24A3682B-3746-45F8-9EF1-00873E8C7F5E}"/>
    <dgm:cxn modelId="{68C86C70-2994-4F09-80CA-F356268DDE41}" srcId="{A74C9F1B-FD8A-4934-AFDB-92F180DED8E8}" destId="{3EDA85FA-F853-45FA-88FD-BEF382EDE4EC}" srcOrd="4" destOrd="0" parTransId="{5FE366E4-0F3E-4758-9DF2-95DD89BEC9DD}" sibTransId="{90CD82FB-CCCE-43CA-B459-49960221AA0B}"/>
    <dgm:cxn modelId="{94A5A17E-088C-49A8-9AAD-3AECF4FCB1B8}" type="presOf" srcId="{3EDA85FA-F853-45FA-88FD-BEF382EDE4EC}" destId="{4A0F746D-FBC4-4FC4-8A04-79BEED8EF4F8}" srcOrd="0" destOrd="0" presId="urn:microsoft.com/office/officeart/2018/2/layout/IconVerticalSolidList"/>
    <dgm:cxn modelId="{E2985AB1-F9C9-40B6-9286-7C5288DBB604}" type="presOf" srcId="{FE21D025-B6AA-4575-8607-A475C39CF24F}" destId="{E1D67254-EAC9-4E09-B84C-3157AEE052B8}" srcOrd="0" destOrd="0" presId="urn:microsoft.com/office/officeart/2018/2/layout/IconVerticalSolidList"/>
    <dgm:cxn modelId="{E3703EBA-CE1F-4ED3-9EF2-8E566A23FF24}" srcId="{A74C9F1B-FD8A-4934-AFDB-92F180DED8E8}" destId="{D5BF3255-C769-4E51-B69A-7F5D6E91A18F}" srcOrd="0" destOrd="0" parTransId="{77E4528B-450D-42F3-A9D3-3C9F1906C680}" sibTransId="{1DDBEAC2-056E-4905-9A27-A9A52B712CB5}"/>
    <dgm:cxn modelId="{24303EBB-E964-4787-983A-CDEABC96D5ED}" type="presOf" srcId="{E46FF6A2-4A8F-46CA-B759-CED564785BF1}" destId="{D88599D1-7AB3-4658-9FAA-C5BD1B65896A}" srcOrd="0" destOrd="0" presId="urn:microsoft.com/office/officeart/2018/2/layout/IconVerticalSolidList"/>
    <dgm:cxn modelId="{192603CA-8BCE-47FC-9CC2-C731D6FCEA2E}" type="presOf" srcId="{D5BF3255-C769-4E51-B69A-7F5D6E91A18F}" destId="{23F81114-BF34-47A2-9E84-E7D0F78B9A9E}" srcOrd="0" destOrd="0" presId="urn:microsoft.com/office/officeart/2018/2/layout/IconVerticalSolidList"/>
    <dgm:cxn modelId="{5C7176CE-9BC0-4AD0-BF2B-365B27715D29}" type="presOf" srcId="{13C6B6A4-2902-460D-8ACF-D42102AAE463}" destId="{AE0636A9-20CE-4EA9-8EEB-D2CCB0C0446F}" srcOrd="0" destOrd="0" presId="urn:microsoft.com/office/officeart/2018/2/layout/IconVerticalSolidList"/>
    <dgm:cxn modelId="{4D24E1F1-A84A-4B59-A081-E3064269A2A5}" type="presOf" srcId="{B5A1BC76-1C4F-4387-A70A-0AAE83DE3CE2}" destId="{B54C5793-0E8F-4552-B074-39CB92CD8E19}" srcOrd="0" destOrd="0" presId="urn:microsoft.com/office/officeart/2018/2/layout/IconVerticalSolidList"/>
    <dgm:cxn modelId="{265C4F5D-CB05-4C3A-82D7-645B5CB11A3F}" type="presParOf" srcId="{DED7D1D5-399E-44DA-AABC-494842FD49D3}" destId="{E9AD63A6-8D27-4ECA-BFD2-05F1E7A12011}" srcOrd="0" destOrd="0" presId="urn:microsoft.com/office/officeart/2018/2/layout/IconVerticalSolidList"/>
    <dgm:cxn modelId="{9B721AF5-14AB-42C0-A7CD-17947A9008AC}" type="presParOf" srcId="{E9AD63A6-8D27-4ECA-BFD2-05F1E7A12011}" destId="{AA2F16B8-D95F-49A9-AD8D-227E4E81B09A}" srcOrd="0" destOrd="0" presId="urn:microsoft.com/office/officeart/2018/2/layout/IconVerticalSolidList"/>
    <dgm:cxn modelId="{9FDC8A06-1D8E-4904-B706-998AAC28EFBA}" type="presParOf" srcId="{E9AD63A6-8D27-4ECA-BFD2-05F1E7A12011}" destId="{705DE194-181B-40F5-8202-F0972DC2AA4A}" srcOrd="1" destOrd="0" presId="urn:microsoft.com/office/officeart/2018/2/layout/IconVerticalSolidList"/>
    <dgm:cxn modelId="{461039D5-7DE2-4F8C-B07E-8B55E72DA8DE}" type="presParOf" srcId="{E9AD63A6-8D27-4ECA-BFD2-05F1E7A12011}" destId="{53D061C9-E650-455B-82E9-54DDBDD040C0}" srcOrd="2" destOrd="0" presId="urn:microsoft.com/office/officeart/2018/2/layout/IconVerticalSolidList"/>
    <dgm:cxn modelId="{920EEA80-FB85-4361-BC6D-98D377374F1D}" type="presParOf" srcId="{E9AD63A6-8D27-4ECA-BFD2-05F1E7A12011}" destId="{23F81114-BF34-47A2-9E84-E7D0F78B9A9E}" srcOrd="3" destOrd="0" presId="urn:microsoft.com/office/officeart/2018/2/layout/IconVerticalSolidList"/>
    <dgm:cxn modelId="{E04AFE8F-DDF3-4240-A814-17ADE49F0EDE}" type="presParOf" srcId="{DED7D1D5-399E-44DA-AABC-494842FD49D3}" destId="{72879B15-6E69-46D4-B780-863717E54FEA}" srcOrd="1" destOrd="0" presId="urn:microsoft.com/office/officeart/2018/2/layout/IconVerticalSolidList"/>
    <dgm:cxn modelId="{CB24EAF4-4CE5-4904-ACBF-1259D0AD1E99}" type="presParOf" srcId="{DED7D1D5-399E-44DA-AABC-494842FD49D3}" destId="{8217BC2F-A600-4016-B847-EC3418BE3F94}" srcOrd="2" destOrd="0" presId="urn:microsoft.com/office/officeart/2018/2/layout/IconVerticalSolidList"/>
    <dgm:cxn modelId="{E72ECCE4-9CA5-4702-9EE3-23224FF6AB49}" type="presParOf" srcId="{8217BC2F-A600-4016-B847-EC3418BE3F94}" destId="{C4B49BE2-C4E4-4B45-BB56-D176FFAEA128}" srcOrd="0" destOrd="0" presId="urn:microsoft.com/office/officeart/2018/2/layout/IconVerticalSolidList"/>
    <dgm:cxn modelId="{2A83BBD5-BA03-49BB-A1DC-29832C082715}" type="presParOf" srcId="{8217BC2F-A600-4016-B847-EC3418BE3F94}" destId="{7C4FBE3B-8071-4E66-A162-5D075CF12726}" srcOrd="1" destOrd="0" presId="urn:microsoft.com/office/officeart/2018/2/layout/IconVerticalSolidList"/>
    <dgm:cxn modelId="{AC79055C-DE23-4488-A8DB-62E0E89E3363}" type="presParOf" srcId="{8217BC2F-A600-4016-B847-EC3418BE3F94}" destId="{08BD699B-3657-4101-970C-CC702976A1B2}" srcOrd="2" destOrd="0" presId="urn:microsoft.com/office/officeart/2018/2/layout/IconVerticalSolidList"/>
    <dgm:cxn modelId="{CF8736E7-CFE1-4A8D-A67C-444DA5ADA0AA}" type="presParOf" srcId="{8217BC2F-A600-4016-B847-EC3418BE3F94}" destId="{B54C5793-0E8F-4552-B074-39CB92CD8E19}" srcOrd="3" destOrd="0" presId="urn:microsoft.com/office/officeart/2018/2/layout/IconVerticalSolidList"/>
    <dgm:cxn modelId="{F6639BCA-42C9-4513-8BDD-2C9C7499E5DA}" type="presParOf" srcId="{8217BC2F-A600-4016-B847-EC3418BE3F94}" destId="{AE0636A9-20CE-4EA9-8EEB-D2CCB0C0446F}" srcOrd="4" destOrd="0" presId="urn:microsoft.com/office/officeart/2018/2/layout/IconVerticalSolidList"/>
    <dgm:cxn modelId="{57641AEB-EAE9-44F4-8A40-BDB8AD4190AF}" type="presParOf" srcId="{DED7D1D5-399E-44DA-AABC-494842FD49D3}" destId="{319D996B-86CF-4BA6-B00E-93D59E94B7BD}" srcOrd="3" destOrd="0" presId="urn:microsoft.com/office/officeart/2018/2/layout/IconVerticalSolidList"/>
    <dgm:cxn modelId="{853753A6-33A0-454D-9422-FF9BB43E7693}" type="presParOf" srcId="{DED7D1D5-399E-44DA-AABC-494842FD49D3}" destId="{49D83754-96BD-4E50-AE61-2D5190FF2F3A}" srcOrd="4" destOrd="0" presId="urn:microsoft.com/office/officeart/2018/2/layout/IconVerticalSolidList"/>
    <dgm:cxn modelId="{48FEAAFD-F8F9-4C92-9D74-4420D2974402}" type="presParOf" srcId="{49D83754-96BD-4E50-AE61-2D5190FF2F3A}" destId="{0D78C13D-6CB0-4D87-AB74-694E15890CE4}" srcOrd="0" destOrd="0" presId="urn:microsoft.com/office/officeart/2018/2/layout/IconVerticalSolidList"/>
    <dgm:cxn modelId="{55E48A8A-0CD3-4A12-9893-A9501AF87491}" type="presParOf" srcId="{49D83754-96BD-4E50-AE61-2D5190FF2F3A}" destId="{29118A31-9575-4E93-AB1C-BB55C27F0DB5}" srcOrd="1" destOrd="0" presId="urn:microsoft.com/office/officeart/2018/2/layout/IconVerticalSolidList"/>
    <dgm:cxn modelId="{929CCA54-77DD-4CC4-B0EB-40E5BA877076}" type="presParOf" srcId="{49D83754-96BD-4E50-AE61-2D5190FF2F3A}" destId="{5DF1934F-3532-4AD6-96AC-9E390D07CBDC}" srcOrd="2" destOrd="0" presId="urn:microsoft.com/office/officeart/2018/2/layout/IconVerticalSolidList"/>
    <dgm:cxn modelId="{340DED9C-E4B0-449C-B16F-803A494A1CCF}" type="presParOf" srcId="{49D83754-96BD-4E50-AE61-2D5190FF2F3A}" destId="{D88599D1-7AB3-4658-9FAA-C5BD1B65896A}" srcOrd="3" destOrd="0" presId="urn:microsoft.com/office/officeart/2018/2/layout/IconVerticalSolidList"/>
    <dgm:cxn modelId="{4AB72C63-52D3-419B-8013-BAF9BE3BAC59}" type="presParOf" srcId="{DED7D1D5-399E-44DA-AABC-494842FD49D3}" destId="{FBE09829-2156-4E8B-9E16-28BB90E9018F}" srcOrd="5" destOrd="0" presId="urn:microsoft.com/office/officeart/2018/2/layout/IconVerticalSolidList"/>
    <dgm:cxn modelId="{FC15C8A1-5E9D-45CA-9726-22F905C754FA}" type="presParOf" srcId="{DED7D1D5-399E-44DA-AABC-494842FD49D3}" destId="{8CF0103F-A13D-45B7-A4C3-80A0D4D9F7D1}" srcOrd="6" destOrd="0" presId="urn:microsoft.com/office/officeart/2018/2/layout/IconVerticalSolidList"/>
    <dgm:cxn modelId="{DD912426-AF59-443E-9A36-AEDBF1954725}" type="presParOf" srcId="{8CF0103F-A13D-45B7-A4C3-80A0D4D9F7D1}" destId="{2A61000F-494D-4B89-9A4A-A87BDAF18CB3}" srcOrd="0" destOrd="0" presId="urn:microsoft.com/office/officeart/2018/2/layout/IconVerticalSolidList"/>
    <dgm:cxn modelId="{07803F8F-A77D-4281-B89F-8C97031DBED5}" type="presParOf" srcId="{8CF0103F-A13D-45B7-A4C3-80A0D4D9F7D1}" destId="{8CE09371-C6A2-4410-917F-FC735BF29DC7}" srcOrd="1" destOrd="0" presId="urn:microsoft.com/office/officeart/2018/2/layout/IconVerticalSolidList"/>
    <dgm:cxn modelId="{F40778DC-9D98-41A6-B540-3389A01E668E}" type="presParOf" srcId="{8CF0103F-A13D-45B7-A4C3-80A0D4D9F7D1}" destId="{26D26211-8CA9-4593-831F-11BFA5692417}" srcOrd="2" destOrd="0" presId="urn:microsoft.com/office/officeart/2018/2/layout/IconVerticalSolidList"/>
    <dgm:cxn modelId="{6B4355D0-A76E-4435-A9B9-F41277EAC1EB}" type="presParOf" srcId="{8CF0103F-A13D-45B7-A4C3-80A0D4D9F7D1}" destId="{E1D67254-EAC9-4E09-B84C-3157AEE052B8}" srcOrd="3" destOrd="0" presId="urn:microsoft.com/office/officeart/2018/2/layout/IconVerticalSolidList"/>
    <dgm:cxn modelId="{A3F17EC2-BFEC-4C94-AA6E-022099C3D89F}" type="presParOf" srcId="{DED7D1D5-399E-44DA-AABC-494842FD49D3}" destId="{FEA798B9-22CB-474A-B296-66BF8C675A10}" srcOrd="7" destOrd="0" presId="urn:microsoft.com/office/officeart/2018/2/layout/IconVerticalSolidList"/>
    <dgm:cxn modelId="{DAA6FCFB-3E68-4991-97DD-4A8821A2299E}" type="presParOf" srcId="{DED7D1D5-399E-44DA-AABC-494842FD49D3}" destId="{594568CA-6412-4D54-9CAD-0D05CE626CEC}" srcOrd="8" destOrd="0" presId="urn:microsoft.com/office/officeart/2018/2/layout/IconVerticalSolidList"/>
    <dgm:cxn modelId="{899AE495-5D66-46B8-9AA5-3866C1B8AF70}" type="presParOf" srcId="{594568CA-6412-4D54-9CAD-0D05CE626CEC}" destId="{06EF639F-2C05-4958-BBF0-AF7ADEF54009}" srcOrd="0" destOrd="0" presId="urn:microsoft.com/office/officeart/2018/2/layout/IconVerticalSolidList"/>
    <dgm:cxn modelId="{E8F88475-7017-47FC-9EBC-C18E7DB12D05}" type="presParOf" srcId="{594568CA-6412-4D54-9CAD-0D05CE626CEC}" destId="{EC4D1684-DCF5-4AFE-BB8D-94F7C8CD5A55}" srcOrd="1" destOrd="0" presId="urn:microsoft.com/office/officeart/2018/2/layout/IconVerticalSolidList"/>
    <dgm:cxn modelId="{608DD6F8-6F77-4EFB-BE64-BBE6C0940B89}" type="presParOf" srcId="{594568CA-6412-4D54-9CAD-0D05CE626CEC}" destId="{C4B2AA70-8F96-4BA7-983D-ACC57AE3C921}" srcOrd="2" destOrd="0" presId="urn:microsoft.com/office/officeart/2018/2/layout/IconVerticalSolidList"/>
    <dgm:cxn modelId="{D87D8DB9-3F56-4EFC-9407-4B768CAE6B27}" type="presParOf" srcId="{594568CA-6412-4D54-9CAD-0D05CE626CEC}" destId="{4A0F746D-FBC4-4FC4-8A04-79BEED8EF4F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F16B8-D95F-49A9-AD8D-227E4E81B09A}">
      <dsp:nvSpPr>
        <dsp:cNvPr id="0" name=""/>
        <dsp:cNvSpPr/>
      </dsp:nvSpPr>
      <dsp:spPr>
        <a:xfrm>
          <a:off x="0" y="3612"/>
          <a:ext cx="6108179" cy="7695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DE194-181B-40F5-8202-F0972DC2AA4A}">
      <dsp:nvSpPr>
        <dsp:cNvPr id="0" name=""/>
        <dsp:cNvSpPr/>
      </dsp:nvSpPr>
      <dsp:spPr>
        <a:xfrm>
          <a:off x="232778" y="176754"/>
          <a:ext cx="423234" cy="423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81114-BF34-47A2-9E84-E7D0F78B9A9E}">
      <dsp:nvSpPr>
        <dsp:cNvPr id="0" name=""/>
        <dsp:cNvSpPr/>
      </dsp:nvSpPr>
      <dsp:spPr>
        <a:xfrm>
          <a:off x="888792" y="3612"/>
          <a:ext cx="5219386" cy="769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41" tIns="81441" rIns="81441" bIns="8144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Algorithm:Deep Q-Network (DQN): Combines Q-learning with deep neural networks.</a:t>
          </a:r>
        </a:p>
      </dsp:txBody>
      <dsp:txXfrm>
        <a:off x="888792" y="3612"/>
        <a:ext cx="5219386" cy="769516"/>
      </dsp:txXfrm>
    </dsp:sp>
    <dsp:sp modelId="{C4B49BE2-C4E4-4B45-BB56-D176FFAEA128}">
      <dsp:nvSpPr>
        <dsp:cNvPr id="0" name=""/>
        <dsp:cNvSpPr/>
      </dsp:nvSpPr>
      <dsp:spPr>
        <a:xfrm>
          <a:off x="0" y="965508"/>
          <a:ext cx="6108179" cy="7695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FBE3B-8071-4E66-A162-5D075CF12726}">
      <dsp:nvSpPr>
        <dsp:cNvPr id="0" name=""/>
        <dsp:cNvSpPr/>
      </dsp:nvSpPr>
      <dsp:spPr>
        <a:xfrm>
          <a:off x="232778" y="1138650"/>
          <a:ext cx="423234" cy="4232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C5793-0E8F-4552-B074-39CB92CD8E19}">
      <dsp:nvSpPr>
        <dsp:cNvPr id="0" name=""/>
        <dsp:cNvSpPr/>
      </dsp:nvSpPr>
      <dsp:spPr>
        <a:xfrm>
          <a:off x="888792" y="965508"/>
          <a:ext cx="2748680" cy="769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41" tIns="81441" rIns="81441" bIns="8144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Network Architecture:</a:t>
          </a:r>
        </a:p>
      </dsp:txBody>
      <dsp:txXfrm>
        <a:off x="888792" y="965508"/>
        <a:ext cx="2748680" cy="769516"/>
      </dsp:txXfrm>
    </dsp:sp>
    <dsp:sp modelId="{AE0636A9-20CE-4EA9-8EEB-D2CCB0C0446F}">
      <dsp:nvSpPr>
        <dsp:cNvPr id="0" name=""/>
        <dsp:cNvSpPr/>
      </dsp:nvSpPr>
      <dsp:spPr>
        <a:xfrm>
          <a:off x="3637472" y="965508"/>
          <a:ext cx="2470706" cy="769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41" tIns="81441" rIns="81441" bIns="8144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Q-network: Estimates the action-value function.</a:t>
          </a:r>
        </a:p>
      </dsp:txBody>
      <dsp:txXfrm>
        <a:off x="3637472" y="965508"/>
        <a:ext cx="2470706" cy="769516"/>
      </dsp:txXfrm>
    </dsp:sp>
    <dsp:sp modelId="{0D78C13D-6CB0-4D87-AB74-694E15890CE4}">
      <dsp:nvSpPr>
        <dsp:cNvPr id="0" name=""/>
        <dsp:cNvSpPr/>
      </dsp:nvSpPr>
      <dsp:spPr>
        <a:xfrm>
          <a:off x="0" y="1927405"/>
          <a:ext cx="6108179" cy="7695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18A31-9575-4E93-AB1C-BB55C27F0DB5}">
      <dsp:nvSpPr>
        <dsp:cNvPr id="0" name=""/>
        <dsp:cNvSpPr/>
      </dsp:nvSpPr>
      <dsp:spPr>
        <a:xfrm>
          <a:off x="232778" y="2100546"/>
          <a:ext cx="423234" cy="4232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599D1-7AB3-4658-9FAA-C5BD1B65896A}">
      <dsp:nvSpPr>
        <dsp:cNvPr id="0" name=""/>
        <dsp:cNvSpPr/>
      </dsp:nvSpPr>
      <dsp:spPr>
        <a:xfrm>
          <a:off x="888792" y="1927405"/>
          <a:ext cx="5219386" cy="769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41" tIns="81441" rIns="81441" bIns="8144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Target Network: Helps stabilize training.</a:t>
          </a:r>
        </a:p>
      </dsp:txBody>
      <dsp:txXfrm>
        <a:off x="888792" y="1927405"/>
        <a:ext cx="5219386" cy="769516"/>
      </dsp:txXfrm>
    </dsp:sp>
    <dsp:sp modelId="{2A61000F-494D-4B89-9A4A-A87BDAF18CB3}">
      <dsp:nvSpPr>
        <dsp:cNvPr id="0" name=""/>
        <dsp:cNvSpPr/>
      </dsp:nvSpPr>
      <dsp:spPr>
        <a:xfrm>
          <a:off x="0" y="2889301"/>
          <a:ext cx="6108179" cy="7695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09371-C6A2-4410-917F-FC735BF29DC7}">
      <dsp:nvSpPr>
        <dsp:cNvPr id="0" name=""/>
        <dsp:cNvSpPr/>
      </dsp:nvSpPr>
      <dsp:spPr>
        <a:xfrm>
          <a:off x="232778" y="3062442"/>
          <a:ext cx="423234" cy="4232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67254-EAC9-4E09-B84C-3157AEE052B8}">
      <dsp:nvSpPr>
        <dsp:cNvPr id="0" name=""/>
        <dsp:cNvSpPr/>
      </dsp:nvSpPr>
      <dsp:spPr>
        <a:xfrm>
          <a:off x="888792" y="2889301"/>
          <a:ext cx="5219386" cy="769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41" tIns="81441" rIns="81441" bIns="8144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Policy:Epsilon-Greedy: Balances exploration and exploitation.</a:t>
          </a:r>
        </a:p>
      </dsp:txBody>
      <dsp:txXfrm>
        <a:off x="888792" y="2889301"/>
        <a:ext cx="5219386" cy="769516"/>
      </dsp:txXfrm>
    </dsp:sp>
    <dsp:sp modelId="{06EF639F-2C05-4958-BBF0-AF7ADEF54009}">
      <dsp:nvSpPr>
        <dsp:cNvPr id="0" name=""/>
        <dsp:cNvSpPr/>
      </dsp:nvSpPr>
      <dsp:spPr>
        <a:xfrm>
          <a:off x="0" y="3851197"/>
          <a:ext cx="6108179" cy="7695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D1684-DCF5-4AFE-BB8D-94F7C8CD5A55}">
      <dsp:nvSpPr>
        <dsp:cNvPr id="0" name=""/>
        <dsp:cNvSpPr/>
      </dsp:nvSpPr>
      <dsp:spPr>
        <a:xfrm>
          <a:off x="232778" y="4024338"/>
          <a:ext cx="423234" cy="4232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F746D-FBC4-4FC4-8A04-79BEED8EF4F8}">
      <dsp:nvSpPr>
        <dsp:cNvPr id="0" name=""/>
        <dsp:cNvSpPr/>
      </dsp:nvSpPr>
      <dsp:spPr>
        <a:xfrm>
          <a:off x="888792" y="3851197"/>
          <a:ext cx="5219386" cy="769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41" tIns="81441" rIns="81441" bIns="8144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Experience Replay: Stores past experiences to break correlation and improve learning efficiency.</a:t>
          </a:r>
        </a:p>
      </dsp:txBody>
      <dsp:txXfrm>
        <a:off x="888792" y="3851197"/>
        <a:ext cx="5219386" cy="769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8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QuickStarter has created an outline to help you get started on your presentation. Some slides include information here in the notes to provide additional topics for you to research.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4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Discontinuation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Legacy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45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Controversy and criticism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45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Controversy and criticism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2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Controversy and criticism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3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Controversy and criticism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02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Controversy and criticism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6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60" y="462455"/>
            <a:ext cx="10515600" cy="8222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936"/>
            <a:ext cx="10515600" cy="4351338"/>
          </a:xfrm>
        </p:spPr>
        <p:txBody>
          <a:bodyPr/>
          <a:lstStyle>
            <a:lvl1pPr>
              <a:defRPr sz="14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2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601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2CD92-9D15-43B4-8516-073FCDAC90D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lappy_Bir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3.09579v2" TargetMode="External"/><Relationship Id="rId2" Type="http://schemas.openxmlformats.org/officeDocument/2006/relationships/hyperlink" Target="https://medium.com/analytics-vidhya/how-i-built-an-ai-to-play-flappy-bird-81b672b6652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evin-fang/reinforced-flappy-bird" TargetMode="External"/><Relationship Id="rId4" Type="http://schemas.openxmlformats.org/officeDocument/2006/relationships/hyperlink" Target="https://github.com/taivu1998/FlapAI-Bi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76E6-8E55-4532-B4C9-362459A3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egoe UI Light" panose="020B0702040204020203" pitchFamily="34" charset="0"/>
                <a:ea typeface="Segoe UI Light" panose="020B0702040204020203" pitchFamily="34" charset="0"/>
                <a:cs typeface="Segoe UI" panose="020B0502040204020203" pitchFamily="34" charset="0"/>
              </a:rPr>
              <a:t>Capstone Project: Train an AI Agent to Play Flappy Bird</a:t>
            </a:r>
          </a:p>
        </p:txBody>
      </p:sp>
      <p:sp>
        <p:nvSpPr>
          <p:cNvPr id="20" name="Text 2"/>
          <p:cNvSpPr/>
          <p:nvPr/>
        </p:nvSpPr>
        <p:spPr>
          <a:xfrm>
            <a:off x="838200" y="1461299"/>
            <a:ext cx="10462846" cy="375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D24726"/>
                </a:solidFill>
                <a:latin typeface="Segoe UI Semibold" panose="020B0702040204020203" pitchFamily="34" charset="0"/>
                <a:ea typeface="Segoe UI Semibold" panose="020B0702040204020203" pitchFamily="34" charset="0"/>
                <a:cs typeface="Segoe UI" panose="020B0502040204020203" pitchFamily="34" charset="0"/>
              </a:rPr>
              <a:t>Key facts: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50250" y="1876798"/>
            <a:ext cx="5028036" cy="4000000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numCol="1" rtlCol="0"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Flappy Bird is a mobile game developed by Vietnamese video game artist and programmer Dong Nguyen, under his game development company dotGears. The game is a side-scroller where the player controls a bird, attempting to fly between columns of green pipes without hitting them. Nguyen created the game over the period of several days, using a bird protagonist that he had designed for a cancelled game in 2012.</a:t>
            </a:r>
          </a:p>
        </p:txBody>
      </p:sp>
      <p:sp>
        <p:nvSpPr>
          <p:cNvPr id="22" name="Content Placeholder 3"/>
          <p:cNvSpPr/>
          <p:nvPr/>
        </p:nvSpPr>
        <p:spPr>
          <a:xfrm>
            <a:off x="6211660" y="1876798"/>
            <a:ext cx="5237389" cy="400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D24726"/>
                </a:solidFill>
                <a:latin typeface="Segoe UI Semibold" panose="020B0702040204020203" pitchFamily="34" charset="0"/>
                <a:ea typeface="Segoe UI Semibold" panose="020B0702040204020203" pitchFamily="34" charset="0"/>
              </a:rPr>
              <a:t>Release date: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24, 2013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D24726"/>
                </a:solidFill>
                <a:latin typeface="Segoe UI Semibold" panose="020B0702040204020203" pitchFamily="34" charset="0"/>
                <a:ea typeface="Segoe UI Semibold" panose="020B0702040204020203" pitchFamily="34" charset="0"/>
              </a:rPr>
              <a:t>Developer: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dotGears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D24726"/>
                </a:solidFill>
                <a:latin typeface="Segoe UI Semibold" panose="020B0702040204020203" pitchFamily="34" charset="0"/>
                <a:ea typeface="Segoe UI Semibold" panose="020B0702040204020203" pitchFamily="34" charset="0"/>
              </a:rPr>
              <a:t>Publisher: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dotGears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D24726"/>
                </a:solidFill>
                <a:latin typeface="Segoe UI Semibold" panose="020B0702040204020203" pitchFamily="34" charset="0"/>
                <a:ea typeface="Segoe UI Semibold" panose="020B0702040204020203" pitchFamily="34" charset="0"/>
              </a:rPr>
              <a:t>Designer: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Dong Nguyen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D24726"/>
                </a:solidFill>
                <a:latin typeface="Segoe UI Semibold" panose="020B0702040204020203" pitchFamily="34" charset="0"/>
                <a:ea typeface="Segoe UI Semibold" panose="020B0702040204020203" pitchFamily="34" charset="0"/>
              </a:rPr>
              <a:t>Genre: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Arcade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D24726"/>
                </a:solidFill>
                <a:latin typeface="Segoe UI Semibold" panose="020B0702040204020203" pitchFamily="34" charset="0"/>
                <a:ea typeface="Segoe UI Semibold" panose="020B0702040204020203" pitchFamily="34" charset="0"/>
              </a:rPr>
              <a:t>Platform: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Android, iOS</a:t>
            </a: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199" y="6229028"/>
            <a:ext cx="5779169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en.wikipedia.org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 Text under </a:t>
            </a:r>
            <a:r>
              <a:rPr lang="en-US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CC-BY-SA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67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Learnings and Reflections</a:t>
            </a:r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8383C77B-0838-491A-BFF2-34389873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A8BCB44F-B72B-4435-985A-DF029684C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FBB0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2D02D923-3854-4270-A4C9-DD881DFAF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358D865-CF3E-1BC1-C9C1-D0DFAC36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r="461" b="3"/>
          <a:stretch/>
        </p:blipFill>
        <p:spPr bwMode="auto">
          <a:xfrm>
            <a:off x="448732" y="1871133"/>
            <a:ext cx="3683001" cy="450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858" y="2180496"/>
            <a:ext cx="7140407" cy="3678303"/>
          </a:xfrm>
        </p:spPr>
        <p:txBody>
          <a:bodyPr>
            <a:normAutofit/>
          </a:bodyPr>
          <a:lstStyle/>
          <a:p>
            <a:pPr>
              <a:buClr>
                <a:srgbClr val="FBB038"/>
              </a:buClr>
            </a:pPr>
            <a:r>
              <a:rPr lang="en-US" b="1" dirty="0"/>
              <a:t>Challenges:  </a:t>
            </a:r>
            <a:r>
              <a:rPr lang="en-US" dirty="0"/>
              <a:t>Catastrophic forgetting and reward sparsity.</a:t>
            </a:r>
          </a:p>
          <a:p>
            <a:pPr>
              <a:buClr>
                <a:srgbClr val="FBB038"/>
              </a:buClr>
            </a:pPr>
            <a:r>
              <a:rPr lang="en-US" b="1" dirty="0"/>
              <a:t>Mitigations: </a:t>
            </a:r>
            <a:r>
              <a:rPr lang="en-US" dirty="0"/>
              <a:t>Target networks and experience replay.</a:t>
            </a:r>
          </a:p>
          <a:p>
            <a:pPr>
              <a:buClr>
                <a:srgbClr val="FBB038"/>
              </a:buClr>
            </a:pPr>
            <a:r>
              <a:rPr lang="en-US" b="1" dirty="0"/>
              <a:t>Insights: </a:t>
            </a:r>
            <a:r>
              <a:rPr lang="en-US" dirty="0"/>
              <a:t>Importance of balance between exploration and exploitation.</a:t>
            </a:r>
          </a:p>
          <a:p>
            <a:pPr>
              <a:buClr>
                <a:srgbClr val="FBB038"/>
              </a:buClr>
            </a:pPr>
            <a:r>
              <a:rPr lang="en-US" b="1" dirty="0"/>
              <a:t>Future Work: </a:t>
            </a:r>
            <a:r>
              <a:rPr lang="en-US" dirty="0"/>
              <a:t>Experimenting with advanced algorithms and varied reward structures.</a:t>
            </a:r>
          </a:p>
        </p:txBody>
      </p:sp>
    </p:spTree>
    <p:extLst>
      <p:ext uri="{BB962C8B-B14F-4D97-AF65-F5344CB8AC3E}">
        <p14:creationId xmlns:p14="http://schemas.microsoft.com/office/powerpoint/2010/main" val="279584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077" y="740689"/>
            <a:ext cx="3269749" cy="649199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CONCLUSION 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888" y="2075326"/>
            <a:ext cx="3847795" cy="4296996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Quyen:  </a:t>
            </a:r>
          </a:p>
          <a:p>
            <a:r>
              <a:rPr lang="en-US" dirty="0">
                <a:solidFill>
                  <a:schemeClr val="bg1"/>
                </a:solidFill>
              </a:rPr>
              <a:t>In conclusion, this project successfully demonstrated the use of reinforcement learning to train an AI agent for Flappy Bird. </a:t>
            </a:r>
          </a:p>
          <a:p>
            <a:r>
              <a:rPr lang="en-US" dirty="0">
                <a:solidFill>
                  <a:schemeClr val="bg1"/>
                </a:solidFill>
              </a:rPr>
              <a:t>We navigated through setting up the environment, using a pre-trained model, implementing DQN, and evaluating the agent's performance.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Binte Zahra: </a:t>
            </a:r>
          </a:p>
          <a:p>
            <a:r>
              <a:rPr lang="en-US" dirty="0">
                <a:solidFill>
                  <a:schemeClr val="bg1"/>
                </a:solidFill>
              </a:rPr>
              <a:t>The journey involved overcoming challenges like catastrophic forgetting and reward sparsity, providing valuable insights into practical reinforcement learning applications. </a:t>
            </a:r>
          </a:p>
          <a:p>
            <a:r>
              <a:rPr lang="en-US" dirty="0">
                <a:solidFill>
                  <a:schemeClr val="bg1"/>
                </a:solidFill>
              </a:rPr>
              <a:t>This experience has deepened my understanding of reinforcement learning and its potential in dynamic environments.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2" name="Picture 8" descr="An intelligent agent playing Flappy Bird">
            <a:extLst>
              <a:ext uri="{FF2B5EF4-FFF2-40B4-BE49-F238E27FC236}">
                <a16:creationId xmlns:a16="http://schemas.microsoft.com/office/drawing/2014/main" id="{F66464CF-6253-F5A6-6FE6-0C791BEDD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179" y="1004938"/>
            <a:ext cx="6971390" cy="48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07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Works cited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155905" y="1572768"/>
            <a:ext cx="6108179" cy="4165323"/>
          </a:xfrm>
        </p:spPr>
        <p:txBody>
          <a:bodyPr anchor="ctr">
            <a:normAutofit/>
          </a:bodyPr>
          <a:lstStyle/>
          <a:p>
            <a:r>
              <a:rPr lang="en-US" dirty="0">
                <a:hlinkClick r:id="rId2"/>
              </a:rPr>
              <a:t>https://medium.com/analytics-vidhya/how-i-built-an-ai-to-play-flappy-bird-81b672b66521</a:t>
            </a:r>
            <a:endParaRPr lang="en-US" dirty="0"/>
          </a:p>
          <a:p>
            <a:r>
              <a:rPr lang="en-US" dirty="0">
                <a:hlinkClick r:id="rId3"/>
              </a:rPr>
              <a:t>2003.09579v2 (arxiv.org)</a:t>
            </a:r>
            <a:endParaRPr lang="en-US" dirty="0"/>
          </a:p>
          <a:p>
            <a:r>
              <a:rPr lang="en-US" dirty="0">
                <a:hlinkClick r:id="rId4"/>
              </a:rPr>
              <a:t>taivu1998/</a:t>
            </a:r>
            <a:r>
              <a:rPr lang="en-US" dirty="0" err="1">
                <a:hlinkClick r:id="rId4"/>
              </a:rPr>
              <a:t>FlapAI</a:t>
            </a:r>
            <a:r>
              <a:rPr lang="en-US" dirty="0">
                <a:hlinkClick r:id="rId4"/>
              </a:rPr>
              <a:t>-Bird: An AI program that plays Flappy Bird using reinforcement learning. (github.com)</a:t>
            </a:r>
            <a:endParaRPr lang="en-US" dirty="0"/>
          </a:p>
          <a:p>
            <a:r>
              <a:rPr lang="en-US" dirty="0" err="1">
                <a:hlinkClick r:id="rId5"/>
              </a:rPr>
              <a:t>kevin</a:t>
            </a:r>
            <a:r>
              <a:rPr lang="en-US" dirty="0">
                <a:hlinkClick r:id="rId5"/>
              </a:rPr>
              <a:t>-fang/reinforced-flappy-bird: Using deep reinforcement learning and policy gradients to train a neural network to play flappy bird (github.com)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495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Rectangle 1075">
            <a:extLst>
              <a:ext uri="{FF2B5EF4-FFF2-40B4-BE49-F238E27FC236}">
                <a16:creationId xmlns:a16="http://schemas.microsoft.com/office/drawing/2014/main" id="{0E830057-F4EE-412A-8526-36BE1CE18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BAAEBA82-E2D4-4653-AEE3-E95B330DD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2386509E-DAF8-4DA0-B09B-FA3FB341C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A104403F-BB31-4282-8635-1B39793F3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84" name="Rectangle 1083">
            <a:extLst>
              <a:ext uri="{FF2B5EF4-FFF2-40B4-BE49-F238E27FC236}">
                <a16:creationId xmlns:a16="http://schemas.microsoft.com/office/drawing/2014/main" id="{2A28AC4B-805D-4091-A648-61572081C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chemeClr val="bg1"/>
                </a:solidFill>
              </a:rPr>
              <a:t>Capstone Project: Train an AI Agent to Play Flappy Bird</a:t>
            </a:r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A6D733BE-061E-4600-B6A3-62A68EF2C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72F3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E7F3C-9554-A74F-552B-CE4F4934395A}"/>
              </a:ext>
            </a:extLst>
          </p:cNvPr>
          <p:cNvSpPr txBox="1"/>
          <p:nvPr/>
        </p:nvSpPr>
        <p:spPr>
          <a:xfrm>
            <a:off x="601255" y="3942892"/>
            <a:ext cx="3409782" cy="205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i="1" dirty="0">
                <a:solidFill>
                  <a:schemeClr val="bg1"/>
                </a:solidFill>
              </a:rPr>
              <a:t>Presentation by The visionaries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i="1" dirty="0">
                <a:solidFill>
                  <a:schemeClr val="bg1"/>
                </a:solidFill>
              </a:rPr>
              <a:t>Quyen </a:t>
            </a:r>
            <a:r>
              <a:rPr lang="en-US" i="1" dirty="0" err="1">
                <a:solidFill>
                  <a:schemeClr val="bg1"/>
                </a:solidFill>
              </a:rPr>
              <a:t>dinh</a:t>
            </a:r>
            <a:r>
              <a:rPr lang="en-US" i="1" dirty="0">
                <a:solidFill>
                  <a:schemeClr val="bg1"/>
                </a:solidFill>
              </a:rPr>
              <a:t> &amp; Binte Zahra </a:t>
            </a:r>
          </a:p>
        </p:txBody>
      </p:sp>
      <p:pic>
        <p:nvPicPr>
          <p:cNvPr id="1034" name="Picture 10" descr="AI Teaches Itself to Play Flappy Bird - Using NEAT Python! - YouTube">
            <a:extLst>
              <a:ext uri="{FF2B5EF4-FFF2-40B4-BE49-F238E27FC236}">
                <a16:creationId xmlns:a16="http://schemas.microsoft.com/office/drawing/2014/main" id="{3F03EDFF-B80A-325B-D4FA-5DA05123E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1522" y="1614053"/>
            <a:ext cx="6489819" cy="36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8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916" y="483550"/>
            <a:ext cx="3269749" cy="1543507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dirty="0"/>
              <a:t>Train an AI agent to play Flappy Bird using reinforcement learning.</a:t>
            </a:r>
          </a:p>
          <a:p>
            <a:r>
              <a:rPr lang="en-US" dirty="0"/>
              <a:t>Combine computer vision for state representation and reinforcement learning for decision-making.</a:t>
            </a:r>
          </a:p>
          <a:p>
            <a:r>
              <a:rPr lang="en-US" dirty="0"/>
              <a:t>Demonstrates the application of RL in a dynamic, real-time environment.</a:t>
            </a:r>
          </a:p>
          <a:p>
            <a:r>
              <a:rPr lang="en-US" dirty="0"/>
              <a:t>Provides a foundation for understanding more complex AI challenges.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BFF85C2-AD54-98B4-8598-33B33FA4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9" y="1953158"/>
            <a:ext cx="3013460" cy="40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24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Key Components Overview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dirty="0"/>
              <a:t>Environment Setup</a:t>
            </a:r>
          </a:p>
          <a:p>
            <a:r>
              <a:rPr lang="en-US" dirty="0"/>
              <a:t>Pre-trained Model Usage</a:t>
            </a:r>
          </a:p>
          <a:p>
            <a:r>
              <a:rPr lang="en-US" dirty="0"/>
              <a:t>Reinforcement Learning Implementation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54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AAAB002-E48E-4009-828A-511F7A828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696AD2-51A3-087E-0164-C3E4923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6" r="9091" b="221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D74D7E9A-D874-4F02-8A2D-F9CD2205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23123"/>
            <a:ext cx="4216219" cy="5935132"/>
            <a:chOff x="438068" y="457200"/>
            <a:chExt cx="3703320" cy="5935132"/>
          </a:xfrm>
        </p:grpSpPr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FDF32581-CAA1-43C6-8532-DC56C8435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88" name="Rectangle 7187">
              <a:extLst>
                <a:ext uri="{FF2B5EF4-FFF2-40B4-BE49-F238E27FC236}">
                  <a16:creationId xmlns:a16="http://schemas.microsoft.com/office/drawing/2014/main" id="{97EF55D5-23F0-4398-B16B-AEF5778C3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540" y="1006956"/>
            <a:ext cx="3730810" cy="137217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Environment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531" y="2438399"/>
            <a:ext cx="3730810" cy="35644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72FDD8"/>
              </a:buClr>
            </a:pPr>
            <a:r>
              <a:rPr lang="en-US" sz="1400">
                <a:solidFill>
                  <a:srgbClr val="FFFFFF"/>
                </a:solidFill>
              </a:rPr>
              <a:t>Game Mechanics: Flappy Bird is a 2D side-scrolling game.The player controls a bird, navigating through pipes.</a:t>
            </a:r>
          </a:p>
          <a:p>
            <a:pPr>
              <a:lnSpc>
                <a:spcPct val="90000"/>
              </a:lnSpc>
              <a:buClr>
                <a:srgbClr val="72FDD8"/>
              </a:buClr>
            </a:pPr>
            <a:r>
              <a:rPr lang="en-US" sz="1400">
                <a:solidFill>
                  <a:srgbClr val="FFFFFF"/>
                </a:solidFill>
              </a:rPr>
              <a:t>Tools:PyGame: Used for creating the Flappy Bird game environment.OpenAI Gym: Standardizes the interaction between the agent and the game.</a:t>
            </a:r>
          </a:p>
          <a:p>
            <a:pPr>
              <a:lnSpc>
                <a:spcPct val="90000"/>
              </a:lnSpc>
              <a:buClr>
                <a:srgbClr val="72FDD8"/>
              </a:buClr>
            </a:pPr>
            <a:r>
              <a:rPr lang="en-US" sz="1400">
                <a:solidFill>
                  <a:srgbClr val="FFFFFF"/>
                </a:solidFill>
              </a:rPr>
              <a:t>State Representation: Game frames processed to grayscale, resized, and normalized.</a:t>
            </a:r>
          </a:p>
          <a:p>
            <a:pPr>
              <a:lnSpc>
                <a:spcPct val="90000"/>
              </a:lnSpc>
              <a:buClr>
                <a:srgbClr val="72FDD8"/>
              </a:buClr>
            </a:pPr>
            <a:r>
              <a:rPr lang="en-US" sz="1400">
                <a:solidFill>
                  <a:srgbClr val="FFFFFF"/>
                </a:solidFill>
              </a:rPr>
              <a:t>Action Space: Two actions: flap or do nothing.</a:t>
            </a:r>
          </a:p>
          <a:p>
            <a:pPr>
              <a:lnSpc>
                <a:spcPct val="90000"/>
              </a:lnSpc>
              <a:buClr>
                <a:srgbClr val="72FDD8"/>
              </a:buClr>
            </a:pPr>
            <a:r>
              <a:rPr lang="en-US" sz="1400">
                <a:solidFill>
                  <a:srgbClr val="FFFFFF"/>
                </a:solidFill>
              </a:rPr>
              <a:t>Reward System: Positive reward for passing pipes, negative reward for collisions.</a:t>
            </a:r>
          </a:p>
        </p:txBody>
      </p:sp>
    </p:spTree>
    <p:extLst>
      <p:ext uri="{BB962C8B-B14F-4D97-AF65-F5344CB8AC3E}">
        <p14:creationId xmlns:p14="http://schemas.microsoft.com/office/powerpoint/2010/main" val="119576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08AD677-0DD1-FCDC-CE02-3507E006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Rectangle 8198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849057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032991"/>
            <a:ext cx="3702134" cy="4182242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507" y="1186426"/>
            <a:ext cx="3374265" cy="938766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Pre-trained Model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0508" y="2266683"/>
            <a:ext cx="3266704" cy="27045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F2FB85"/>
              </a:buClr>
              <a:buFont typeface="Arial" panose="020B0604020202020204" pitchFamily="34" charset="0"/>
              <a:buChar char="•"/>
            </a:pPr>
            <a:r>
              <a:rPr lang="en-US" sz="1200" b="1"/>
              <a:t>Transfer Learning:</a:t>
            </a:r>
            <a:endParaRPr lang="en-US" sz="1200"/>
          </a:p>
          <a:p>
            <a:pPr marL="742950" lvl="1" indent="-285750">
              <a:lnSpc>
                <a:spcPct val="90000"/>
              </a:lnSpc>
              <a:buClr>
                <a:srgbClr val="F2FB85"/>
              </a:buClr>
              <a:buFont typeface="Arial" panose="020B0604020202020204" pitchFamily="34" charset="0"/>
              <a:buChar char="•"/>
            </a:pPr>
            <a:r>
              <a:rPr lang="en-US" sz="1200"/>
              <a:t>Using a pre-trained MobileNetV2 model for feature extraction from game frames.</a:t>
            </a:r>
          </a:p>
          <a:p>
            <a:pPr>
              <a:lnSpc>
                <a:spcPct val="90000"/>
              </a:lnSpc>
              <a:buClr>
                <a:srgbClr val="F2FB85"/>
              </a:buClr>
              <a:buFont typeface="Arial" panose="020B0604020202020204" pitchFamily="34" charset="0"/>
              <a:buChar char="•"/>
            </a:pPr>
            <a:r>
              <a:rPr lang="en-US" sz="1200" b="1"/>
              <a:t>Why MobileNetV2?</a:t>
            </a:r>
            <a:endParaRPr lang="en-US" sz="1200"/>
          </a:p>
          <a:p>
            <a:pPr marL="742950" lvl="1" indent="-285750">
              <a:lnSpc>
                <a:spcPct val="90000"/>
              </a:lnSpc>
              <a:buClr>
                <a:srgbClr val="F2FB85"/>
              </a:buClr>
              <a:buFont typeface="Arial" panose="020B0604020202020204" pitchFamily="34" charset="0"/>
              <a:buChar char="•"/>
            </a:pPr>
            <a:r>
              <a:rPr lang="en-US" sz="1200"/>
              <a:t>Efficient model with a good balance between accuracy and computational cost.</a:t>
            </a:r>
          </a:p>
          <a:p>
            <a:pPr>
              <a:lnSpc>
                <a:spcPct val="90000"/>
              </a:lnSpc>
              <a:buClr>
                <a:srgbClr val="F2FB85"/>
              </a:buClr>
              <a:buFont typeface="Arial" panose="020B0604020202020204" pitchFamily="34" charset="0"/>
              <a:buChar char="•"/>
            </a:pPr>
            <a:r>
              <a:rPr lang="en-US" sz="1200" b="1"/>
              <a:t>Fine-tuning:</a:t>
            </a:r>
            <a:endParaRPr lang="en-US" sz="1200"/>
          </a:p>
          <a:p>
            <a:pPr marL="742950" lvl="1" indent="-285750">
              <a:lnSpc>
                <a:spcPct val="90000"/>
              </a:lnSpc>
              <a:buClr>
                <a:srgbClr val="F2FB85"/>
              </a:buClr>
              <a:buFont typeface="Arial" panose="020B0604020202020204" pitchFamily="34" charset="0"/>
              <a:buChar char="•"/>
            </a:pPr>
            <a:r>
              <a:rPr lang="en-US" sz="1200"/>
              <a:t>Adapting the pre-trained model to the specific features of Flappy Bird.</a:t>
            </a:r>
          </a:p>
        </p:txBody>
      </p:sp>
    </p:spTree>
    <p:extLst>
      <p:ext uri="{BB962C8B-B14F-4D97-AF65-F5344CB8AC3E}">
        <p14:creationId xmlns:p14="http://schemas.microsoft.com/office/powerpoint/2010/main" val="2584166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pPr algn="ctr"/>
            <a:r>
              <a:rPr lang="en-US" sz="2000"/>
              <a:t>Reinforcement Learning Implementation</a:t>
            </a:r>
            <a:endParaRPr lang="en-US" sz="32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A7C30CD-1124-6F15-98DC-854B8920B3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55905" y="1113764"/>
          <a:ext cx="6108179" cy="4624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289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Training Process</a:t>
            </a:r>
          </a:p>
        </p:txBody>
      </p:sp>
      <p:grpSp>
        <p:nvGrpSpPr>
          <p:cNvPr id="5137" name="Group 5136">
            <a:extLst>
              <a:ext uri="{FF2B5EF4-FFF2-40B4-BE49-F238E27FC236}">
                <a16:creationId xmlns:a16="http://schemas.microsoft.com/office/drawing/2014/main" id="{0707D684-ABCB-401C-869A-D03BBC060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138" name="Rectangle 5137">
              <a:extLst>
                <a:ext uri="{FF2B5EF4-FFF2-40B4-BE49-F238E27FC236}">
                  <a16:creationId xmlns:a16="http://schemas.microsoft.com/office/drawing/2014/main" id="{7A4CA679-3546-4E14-8FB8-F57168C37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F7FF8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9" name="Rectangle 5138">
              <a:extLst>
                <a:ext uri="{FF2B5EF4-FFF2-40B4-BE49-F238E27FC236}">
                  <a16:creationId xmlns:a16="http://schemas.microsoft.com/office/drawing/2014/main" id="{DBE4DD59-5AA2-46C6-B6A8-9B4C62D19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F7FF8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0" name="Rectangle 5139">
              <a:extLst>
                <a:ext uri="{FF2B5EF4-FFF2-40B4-BE49-F238E27FC236}">
                  <a16:creationId xmlns:a16="http://schemas.microsoft.com/office/drawing/2014/main" id="{44D16E90-7C64-4C04-A50A-B866A1A92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F7FF8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142" name="Rectangle 5141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B56322CF-0CD8-7FBC-17FC-71D5E963E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08" b="2"/>
          <a:stretch/>
        </p:blipFill>
        <p:spPr bwMode="auto">
          <a:xfrm>
            <a:off x="657225" y="2361056"/>
            <a:ext cx="4962525" cy="364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F7FF87"/>
              </a:buClr>
            </a:pPr>
            <a:r>
              <a:rPr lang="en-US"/>
              <a:t>Initialization:Q-network and target network are initialized.</a:t>
            </a:r>
          </a:p>
          <a:p>
            <a:pPr>
              <a:lnSpc>
                <a:spcPct val="90000"/>
              </a:lnSpc>
              <a:buClr>
                <a:srgbClr val="F7FF87"/>
              </a:buClr>
            </a:pPr>
            <a:r>
              <a:rPr lang="en-US"/>
              <a:t>Replay Memory:Experiences are stored and sampled during training.</a:t>
            </a:r>
          </a:p>
          <a:p>
            <a:pPr>
              <a:lnSpc>
                <a:spcPct val="90000"/>
              </a:lnSpc>
              <a:buClr>
                <a:srgbClr val="F7FF87"/>
              </a:buClr>
            </a:pPr>
            <a:r>
              <a:rPr lang="en-US"/>
              <a:t>Episodes:Each episode starts with resetting the game.</a:t>
            </a:r>
          </a:p>
          <a:p>
            <a:pPr>
              <a:lnSpc>
                <a:spcPct val="90000"/>
              </a:lnSpc>
              <a:buClr>
                <a:srgbClr val="F7FF87"/>
              </a:buClr>
            </a:pPr>
            <a:r>
              <a:rPr lang="en-US"/>
              <a:t>Action Selection:Actions are selected based on the epsilon-greedy policy.</a:t>
            </a:r>
          </a:p>
          <a:p>
            <a:pPr>
              <a:lnSpc>
                <a:spcPct val="90000"/>
              </a:lnSpc>
              <a:buClr>
                <a:srgbClr val="F7FF87"/>
              </a:buClr>
            </a:pPr>
            <a:r>
              <a:rPr lang="en-US"/>
              <a:t>Training Loop:Observing rewards, storing experiences, sampling mini-batches, and performing gradient descent.</a:t>
            </a:r>
          </a:p>
          <a:p>
            <a:pPr>
              <a:lnSpc>
                <a:spcPct val="90000"/>
              </a:lnSpc>
              <a:buClr>
                <a:srgbClr val="F7FF87"/>
              </a:buClr>
            </a:pPr>
            <a:r>
              <a:rPr lang="en-US"/>
              <a:t>Target Network Update:Periodically updating the target network to stabilize learning.</a:t>
            </a:r>
          </a:p>
        </p:txBody>
      </p:sp>
    </p:spTree>
    <p:extLst>
      <p:ext uri="{BB962C8B-B14F-4D97-AF65-F5344CB8AC3E}">
        <p14:creationId xmlns:p14="http://schemas.microsoft.com/office/powerpoint/2010/main" val="118081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5" name="Rectangle 9234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F32548-17D3-4B87-00FB-D4D20F067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8" b="140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pPr>
              <a:buClr>
                <a:srgbClr val="FE2E2E"/>
              </a:buClr>
            </a:pPr>
            <a:r>
              <a:rPr lang="en-US"/>
              <a:t>Performance Metrics:Average Score: </a:t>
            </a:r>
          </a:p>
          <a:p>
            <a:pPr marL="0" indent="0">
              <a:buClr>
                <a:srgbClr val="FE2E2E"/>
              </a:buClr>
              <a:buNone/>
            </a:pPr>
            <a:r>
              <a:rPr lang="en-US"/>
              <a:t>	Measures how well the agent performs.</a:t>
            </a:r>
          </a:p>
          <a:p>
            <a:pPr marL="0" indent="0">
              <a:buClr>
                <a:srgbClr val="FE2E2E"/>
              </a:buClr>
              <a:buNone/>
            </a:pPr>
            <a:r>
              <a:rPr lang="en-US"/>
              <a:t>	Survival Time: How long the agent survives in the game.</a:t>
            </a:r>
          </a:p>
          <a:p>
            <a:pPr marL="0" indent="0">
              <a:buClr>
                <a:srgbClr val="FE2E2E"/>
              </a:buClr>
              <a:buNone/>
            </a:pPr>
            <a:r>
              <a:rPr lang="en-US"/>
              <a:t>	Pipes Passed: Number of pipes successfully navigated.</a:t>
            </a:r>
          </a:p>
          <a:p>
            <a:pPr>
              <a:buClr>
                <a:srgbClr val="FE2E2E"/>
              </a:buClr>
            </a:pPr>
            <a:r>
              <a:rPr lang="en-US"/>
              <a:t>Visualizations:</a:t>
            </a:r>
          </a:p>
          <a:p>
            <a:pPr marL="0" indent="0">
              <a:buClr>
                <a:srgbClr val="FE2E2E"/>
              </a:buClr>
              <a:buNone/>
            </a:pPr>
            <a:r>
              <a:rPr lang="en-US"/>
              <a:t>	Learning curves to show progress over time.</a:t>
            </a:r>
          </a:p>
          <a:p>
            <a:pPr marL="0" indent="0">
              <a:buClr>
                <a:srgbClr val="FE2E2E"/>
              </a:buClr>
              <a:buNone/>
            </a:pPr>
            <a:r>
              <a:rPr lang="en-US"/>
              <a:t>	Game frames demonstrating the agent's actions.</a:t>
            </a:r>
          </a:p>
        </p:txBody>
      </p:sp>
    </p:spTree>
    <p:extLst>
      <p:ext uri="{BB962C8B-B14F-4D97-AF65-F5344CB8AC3E}">
        <p14:creationId xmlns:p14="http://schemas.microsoft.com/office/powerpoint/2010/main" val="4044875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QuickStarter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Web53E</Template>
  <TotalTime>76</TotalTime>
  <Words>797</Words>
  <Application>Microsoft Office PowerPoint</Application>
  <PresentationFormat>Widescreen</PresentationFormat>
  <Paragraphs>99</Paragraphs>
  <Slides>12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Gill Sans MT</vt:lpstr>
      <vt:lpstr>Segoe UI</vt:lpstr>
      <vt:lpstr>Segoe UI Light</vt:lpstr>
      <vt:lpstr>Segoe UI Semibold</vt:lpstr>
      <vt:lpstr>Segoe UI Semilight</vt:lpstr>
      <vt:lpstr>Wingdings 2</vt:lpstr>
      <vt:lpstr>Dividend</vt:lpstr>
      <vt:lpstr>QuickStarter Theme</vt:lpstr>
      <vt:lpstr>Capstone Project: Train an AI Agent to Play Flappy Bird</vt:lpstr>
      <vt:lpstr>Capstone Project: Train an AI Agent to Play Flappy Bird</vt:lpstr>
      <vt:lpstr>Project Overview</vt:lpstr>
      <vt:lpstr>Key Components Overview</vt:lpstr>
      <vt:lpstr>Environment Setup</vt:lpstr>
      <vt:lpstr>Pre-trained Model Usage</vt:lpstr>
      <vt:lpstr>Reinforcement Learning Implementation</vt:lpstr>
      <vt:lpstr>Training Process</vt:lpstr>
      <vt:lpstr>EVALUATION</vt:lpstr>
      <vt:lpstr>Key Learnings and Reflections</vt:lpstr>
      <vt:lpstr>CONCLUSION 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binte Zahra</dc:creator>
  <cp:lastModifiedBy>binte Zahra</cp:lastModifiedBy>
  <cp:revision>1</cp:revision>
  <dcterms:created xsi:type="dcterms:W3CDTF">2024-08-06T19:44:58Z</dcterms:created>
  <dcterms:modified xsi:type="dcterms:W3CDTF">2024-08-06T21:01:06Z</dcterms:modified>
</cp:coreProperties>
</file>